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bg>
      <p:bgRef idx="1001">
        <a:schemeClr val="bg1"/>
      </p:bgRef>
    </p:bg>
    <p:spTree>
      <p:nvGrpSpPr>
        <p:cNvPr id="1" name=""/>
        <p:cNvGrpSpPr/>
        <p:nvPr/>
      </p:nvGrpSpPr>
      <p:grpSpPr>
        <a:xfrm>
          <a:off x="0" y="0"/>
          <a:ext cx="0" cy="0"/>
          <a:chOff x="0" y="0"/>
          <a:chExt cx="0" cy="0"/>
        </a:xfrm>
      </p:grpSpPr>
      <p:sp>
        <p:nvSpPr>
          <p:cNvPr id="8" name="Cím 7"/>
          <p:cNvSpPr>
            <a:spLocks noGrp="1"/>
          </p:cNvSpPr>
          <p:nvPr>
            <p:ph type="ctrTitle"/>
          </p:nvPr>
        </p:nvSpPr>
        <p:spPr>
          <a:xfrm>
            <a:off x="2286000" y="3124200"/>
            <a:ext cx="6172200" cy="1894362"/>
          </a:xfrm>
        </p:spPr>
        <p:txBody>
          <a:bodyPr/>
          <a:lstStyle>
            <a:lvl1pPr>
              <a:defRPr b="1"/>
            </a:lvl1pPr>
          </a:lstStyle>
          <a:p>
            <a:r>
              <a:rPr kumimoji="0" lang="hu-HU" smtClean="0"/>
              <a:t>Mintacím szerkesztése</a:t>
            </a:r>
            <a:endParaRPr kumimoji="0" lang="en-US"/>
          </a:p>
        </p:txBody>
      </p:sp>
      <p:sp>
        <p:nvSpPr>
          <p:cNvPr id="9" name="Alcím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
        <p:nvSpPr>
          <p:cNvPr id="28" name="Dátum helye 27"/>
          <p:cNvSpPr>
            <a:spLocks noGrp="1"/>
          </p:cNvSpPr>
          <p:nvPr>
            <p:ph type="dt" sz="half" idx="10"/>
          </p:nvPr>
        </p:nvSpPr>
        <p:spPr bwMode="auto">
          <a:xfrm rot="5400000">
            <a:off x="7764621" y="1174097"/>
            <a:ext cx="2286000" cy="381000"/>
          </a:xfrm>
        </p:spPr>
        <p:txBody>
          <a:bodyPr/>
          <a:lstStyle/>
          <a:p>
            <a:fld id="{D708CC4F-5AEF-44E0-AEC6-E23DC2B74F5B}" type="datetimeFigureOut">
              <a:rPr lang="hu-HU" smtClean="0"/>
              <a:t>2014.10.02.</a:t>
            </a:fld>
            <a:endParaRPr lang="hu-HU"/>
          </a:p>
        </p:txBody>
      </p:sp>
      <p:sp>
        <p:nvSpPr>
          <p:cNvPr id="17" name="Élőláb helye 16"/>
          <p:cNvSpPr>
            <a:spLocks noGrp="1"/>
          </p:cNvSpPr>
          <p:nvPr>
            <p:ph type="ftr" sz="quarter" idx="11"/>
          </p:nvPr>
        </p:nvSpPr>
        <p:spPr bwMode="auto">
          <a:xfrm rot="5400000">
            <a:off x="7077269" y="4181669"/>
            <a:ext cx="3657600" cy="384048"/>
          </a:xfrm>
        </p:spPr>
        <p:txBody>
          <a:bodyPr/>
          <a:lstStyle/>
          <a:p>
            <a:endParaRPr lang="hu-HU"/>
          </a:p>
        </p:txBody>
      </p:sp>
      <p:sp>
        <p:nvSpPr>
          <p:cNvPr id="10" name="Téglalap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églalap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Téglalap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Téglalap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gyenes összekötő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Egyenes összekötő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Egyenes összekötő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Egyenes összekötő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Egyenes összekötő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Egyenes összekötő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Téglalap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zis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zis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zis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zis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zis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Dia számának helye 28"/>
          <p:cNvSpPr>
            <a:spLocks noGrp="1"/>
          </p:cNvSpPr>
          <p:nvPr>
            <p:ph type="sldNum" sz="quarter" idx="12"/>
          </p:nvPr>
        </p:nvSpPr>
        <p:spPr bwMode="auto">
          <a:xfrm>
            <a:off x="1325544" y="4928702"/>
            <a:ext cx="609600" cy="517524"/>
          </a:xfrm>
        </p:spPr>
        <p:txBody>
          <a:bodyPr/>
          <a:lstStyle/>
          <a:p>
            <a:fld id="{BB335C2C-587A-47C0-AC17-2ACF1F22B562}" type="slidenum">
              <a:rPr lang="hu-HU" smtClean="0"/>
              <a:t>‹#›</a:t>
            </a:fld>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D708CC4F-5AEF-44E0-AEC6-E23DC2B74F5B}" type="datetimeFigureOut">
              <a:rPr lang="hu-HU" smtClean="0"/>
              <a:t>2014.10.02.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B335C2C-587A-47C0-AC17-2ACF1F22B562}"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9"/>
            <a:ext cx="16764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D708CC4F-5AEF-44E0-AEC6-E23DC2B74F5B}" type="datetimeFigureOut">
              <a:rPr lang="hu-HU" smtClean="0"/>
              <a:t>2014.10.02.</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B335C2C-587A-47C0-AC17-2ACF1F22B562}"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8" name="Tartalom helye 7"/>
          <p:cNvSpPr>
            <a:spLocks noGrp="1"/>
          </p:cNvSpPr>
          <p:nvPr>
            <p:ph sz="quarter" idx="1"/>
          </p:nvPr>
        </p:nvSpPr>
        <p:spPr>
          <a:xfrm>
            <a:off x="457200" y="1600200"/>
            <a:ext cx="7467600" cy="4873752"/>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4"/>
          </p:nvPr>
        </p:nvSpPr>
        <p:spPr/>
        <p:txBody>
          <a:bodyPr rtlCol="0"/>
          <a:lstStyle/>
          <a:p>
            <a:fld id="{D708CC4F-5AEF-44E0-AEC6-E23DC2B74F5B}" type="datetimeFigureOut">
              <a:rPr lang="hu-HU" smtClean="0"/>
              <a:t>2014.10.02.</a:t>
            </a:fld>
            <a:endParaRPr lang="hu-HU"/>
          </a:p>
        </p:txBody>
      </p:sp>
      <p:sp>
        <p:nvSpPr>
          <p:cNvPr id="9" name="Dia számának helye 8"/>
          <p:cNvSpPr>
            <a:spLocks noGrp="1"/>
          </p:cNvSpPr>
          <p:nvPr>
            <p:ph type="sldNum" sz="quarter" idx="15"/>
          </p:nvPr>
        </p:nvSpPr>
        <p:spPr/>
        <p:txBody>
          <a:bodyPr rtlCol="0"/>
          <a:lstStyle/>
          <a:p>
            <a:fld id="{BB335C2C-587A-47C0-AC17-2ACF1F22B562}" type="slidenum">
              <a:rPr lang="hu-HU" smtClean="0"/>
              <a:t>‹#›</a:t>
            </a:fld>
            <a:endParaRPr lang="hu-HU"/>
          </a:p>
        </p:txBody>
      </p:sp>
      <p:sp>
        <p:nvSpPr>
          <p:cNvPr id="10" name="Élőláb helye 9"/>
          <p:cNvSpPr>
            <a:spLocks noGrp="1"/>
          </p:cNvSpPr>
          <p:nvPr>
            <p:ph type="ftr" sz="quarter" idx="16"/>
          </p:nvPr>
        </p:nvSpPr>
        <p:spPr/>
        <p:txBody>
          <a:bodyPr rtlCol="0"/>
          <a:lstStyle/>
          <a:p>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1">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2286000" y="2895600"/>
            <a:ext cx="6172200" cy="2053590"/>
          </a:xfrm>
        </p:spPr>
        <p:txBody>
          <a:bodyPr/>
          <a:lstStyle>
            <a:lvl1pPr algn="l">
              <a:buNone/>
              <a:defRPr sz="3000" b="1" cap="small" baseline="0"/>
            </a:lvl1pPr>
          </a:lstStyle>
          <a:p>
            <a:r>
              <a:rPr kumimoji="0" lang="hu-HU" smtClean="0"/>
              <a:t>Mintacím szerkesztése</a:t>
            </a:r>
            <a:endParaRPr kumimoji="0" lang="en-US"/>
          </a:p>
        </p:txBody>
      </p:sp>
      <p:sp>
        <p:nvSpPr>
          <p:cNvPr id="3" name="Szöveg hely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bwMode="auto">
          <a:xfrm rot="5400000">
            <a:off x="7763256" y="1170432"/>
            <a:ext cx="2286000" cy="381000"/>
          </a:xfrm>
        </p:spPr>
        <p:txBody>
          <a:bodyPr/>
          <a:lstStyle/>
          <a:p>
            <a:fld id="{D708CC4F-5AEF-44E0-AEC6-E23DC2B74F5B}" type="datetimeFigureOut">
              <a:rPr lang="hu-HU" smtClean="0"/>
              <a:t>2014.10.02.</a:t>
            </a:fld>
            <a:endParaRPr lang="hu-HU"/>
          </a:p>
        </p:txBody>
      </p:sp>
      <p:sp>
        <p:nvSpPr>
          <p:cNvPr id="5" name="Élőláb helye 4"/>
          <p:cNvSpPr>
            <a:spLocks noGrp="1"/>
          </p:cNvSpPr>
          <p:nvPr>
            <p:ph type="ftr" sz="quarter" idx="11"/>
          </p:nvPr>
        </p:nvSpPr>
        <p:spPr bwMode="auto">
          <a:xfrm rot="5400000">
            <a:off x="7077456" y="4178808"/>
            <a:ext cx="3657600" cy="384048"/>
          </a:xfrm>
        </p:spPr>
        <p:txBody>
          <a:bodyPr/>
          <a:lstStyle/>
          <a:p>
            <a:endParaRPr lang="hu-HU"/>
          </a:p>
        </p:txBody>
      </p:sp>
      <p:sp>
        <p:nvSpPr>
          <p:cNvPr id="9" name="Téglalap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Téglalap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Téglalap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églalap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gyenes összekötő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gyenes összekötő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Egyenes összekötő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Egyenes összekötő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Egyenes összekötő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Téglalap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zis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zis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zis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zis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zis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gyenes összekötő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Dia számának helye 5"/>
          <p:cNvSpPr>
            <a:spLocks noGrp="1"/>
          </p:cNvSpPr>
          <p:nvPr>
            <p:ph type="sldNum" sz="quarter" idx="12"/>
          </p:nvPr>
        </p:nvSpPr>
        <p:spPr bwMode="auto">
          <a:xfrm>
            <a:off x="1340616" y="4928702"/>
            <a:ext cx="609600" cy="517524"/>
          </a:xfrm>
        </p:spPr>
        <p:txBody>
          <a:bodyPr/>
          <a:lstStyle/>
          <a:p>
            <a:fld id="{BB335C2C-587A-47C0-AC17-2ACF1F22B562}" type="slidenum">
              <a:rPr lang="hu-HU" smtClean="0"/>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5" name="Dátum helye 4"/>
          <p:cNvSpPr>
            <a:spLocks noGrp="1"/>
          </p:cNvSpPr>
          <p:nvPr>
            <p:ph type="dt" sz="half" idx="10"/>
          </p:nvPr>
        </p:nvSpPr>
        <p:spPr/>
        <p:txBody>
          <a:bodyPr/>
          <a:lstStyle/>
          <a:p>
            <a:fld id="{D708CC4F-5AEF-44E0-AEC6-E23DC2B74F5B}" type="datetimeFigureOut">
              <a:rPr lang="hu-HU" smtClean="0"/>
              <a:t>2014.10.02.</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B335C2C-587A-47C0-AC17-2ACF1F22B562}" type="slidenum">
              <a:rPr lang="hu-HU" smtClean="0"/>
              <a:t>‹#›</a:t>
            </a:fld>
            <a:endParaRPr lang="hu-HU"/>
          </a:p>
        </p:txBody>
      </p:sp>
      <p:sp>
        <p:nvSpPr>
          <p:cNvPr id="9" name="Tartalom helye 8"/>
          <p:cNvSpPr>
            <a:spLocks noGrp="1"/>
          </p:cNvSpPr>
          <p:nvPr>
            <p:ph sz="quarter" idx="1"/>
          </p:nvPr>
        </p:nvSpPr>
        <p:spPr>
          <a:xfrm>
            <a:off x="457200" y="1600200"/>
            <a:ext cx="3657600"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1" name="Tartalom helye 10"/>
          <p:cNvSpPr>
            <a:spLocks noGrp="1"/>
          </p:cNvSpPr>
          <p:nvPr>
            <p:ph sz="quarter" idx="2"/>
          </p:nvPr>
        </p:nvSpPr>
        <p:spPr>
          <a:xfrm>
            <a:off x="4270248" y="1600200"/>
            <a:ext cx="3657600" cy="45720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7543800" cy="1143000"/>
          </a:xfrm>
        </p:spPr>
        <p:txBody>
          <a:bodyPr anchor="b"/>
          <a:lstStyle>
            <a:lvl1pPr>
              <a:defRPr/>
            </a:lvl1pPr>
          </a:lstStyle>
          <a:p>
            <a:r>
              <a:rPr kumimoji="0" lang="hu-HU" smtClean="0"/>
              <a:t>Mintacím szerkesztése</a:t>
            </a:r>
            <a:endParaRPr kumimoji="0" lang="en-US"/>
          </a:p>
        </p:txBody>
      </p:sp>
      <p:sp>
        <p:nvSpPr>
          <p:cNvPr id="7" name="Dátum helye 6"/>
          <p:cNvSpPr>
            <a:spLocks noGrp="1"/>
          </p:cNvSpPr>
          <p:nvPr>
            <p:ph type="dt" sz="half" idx="10"/>
          </p:nvPr>
        </p:nvSpPr>
        <p:spPr/>
        <p:txBody>
          <a:bodyPr/>
          <a:lstStyle/>
          <a:p>
            <a:fld id="{D708CC4F-5AEF-44E0-AEC6-E23DC2B74F5B}" type="datetimeFigureOut">
              <a:rPr lang="hu-HU" smtClean="0"/>
              <a:t>2014.10.02.</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B335C2C-587A-47C0-AC17-2ACF1F22B562}" type="slidenum">
              <a:rPr lang="hu-HU" smtClean="0"/>
              <a:t>‹#›</a:t>
            </a:fld>
            <a:endParaRPr lang="hu-HU"/>
          </a:p>
        </p:txBody>
      </p:sp>
      <p:sp>
        <p:nvSpPr>
          <p:cNvPr id="11" name="Tartalom helye 10"/>
          <p:cNvSpPr>
            <a:spLocks noGrp="1"/>
          </p:cNvSpPr>
          <p:nvPr>
            <p:ph sz="quarter" idx="2"/>
          </p:nvPr>
        </p:nvSpPr>
        <p:spPr>
          <a:xfrm>
            <a:off x="457200" y="2362200"/>
            <a:ext cx="3657600" cy="38862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3" name="Tartalom helye 12"/>
          <p:cNvSpPr>
            <a:spLocks noGrp="1"/>
          </p:cNvSpPr>
          <p:nvPr>
            <p:ph sz="quarter" idx="4"/>
          </p:nvPr>
        </p:nvSpPr>
        <p:spPr>
          <a:xfrm>
            <a:off x="4371975" y="2362200"/>
            <a:ext cx="3657600" cy="3886200"/>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12" name="Szöveg hely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u-HU" smtClean="0"/>
              <a:t>Mintaszöveg szerkesztése</a:t>
            </a:r>
          </a:p>
        </p:txBody>
      </p:sp>
      <p:sp>
        <p:nvSpPr>
          <p:cNvPr id="14" name="Szöveg hely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u-HU" smtClean="0"/>
              <a:t>Mintaszöveg szerkesztése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6" name="Dátum helye 5"/>
          <p:cNvSpPr>
            <a:spLocks noGrp="1"/>
          </p:cNvSpPr>
          <p:nvPr>
            <p:ph type="dt" sz="half" idx="10"/>
          </p:nvPr>
        </p:nvSpPr>
        <p:spPr/>
        <p:txBody>
          <a:bodyPr rtlCol="0"/>
          <a:lstStyle/>
          <a:p>
            <a:fld id="{D708CC4F-5AEF-44E0-AEC6-E23DC2B74F5B}" type="datetimeFigureOut">
              <a:rPr lang="hu-HU" smtClean="0"/>
              <a:t>2014.10.02.</a:t>
            </a:fld>
            <a:endParaRPr lang="hu-HU"/>
          </a:p>
        </p:txBody>
      </p:sp>
      <p:sp>
        <p:nvSpPr>
          <p:cNvPr id="7" name="Dia számának helye 6"/>
          <p:cNvSpPr>
            <a:spLocks noGrp="1"/>
          </p:cNvSpPr>
          <p:nvPr>
            <p:ph type="sldNum" sz="quarter" idx="11"/>
          </p:nvPr>
        </p:nvSpPr>
        <p:spPr/>
        <p:txBody>
          <a:bodyPr rtlCol="0"/>
          <a:lstStyle/>
          <a:p>
            <a:fld id="{BB335C2C-587A-47C0-AC17-2ACF1F22B562}" type="slidenum">
              <a:rPr lang="hu-HU" smtClean="0"/>
              <a:t>‹#›</a:t>
            </a:fld>
            <a:endParaRPr lang="hu-HU"/>
          </a:p>
        </p:txBody>
      </p:sp>
      <p:sp>
        <p:nvSpPr>
          <p:cNvPr id="8" name="Élőláb helye 7"/>
          <p:cNvSpPr>
            <a:spLocks noGrp="1"/>
          </p:cNvSpPr>
          <p:nvPr>
            <p:ph type="ftr" sz="quarter" idx="12"/>
          </p:nvPr>
        </p:nvSpPr>
        <p:spPr/>
        <p:txBody>
          <a:bodyPr rtlCol="0"/>
          <a:lstStyle/>
          <a:p>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D708CC4F-5AEF-44E0-AEC6-E23DC2B74F5B}" type="datetimeFigureOut">
              <a:rPr lang="hu-HU" smtClean="0"/>
              <a:t>2014.10.02.</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B335C2C-587A-47C0-AC17-2ACF1F22B562}"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bg>
      <p:bgRef idx="1001">
        <a:schemeClr val="bg1"/>
      </p:bgRef>
    </p:bg>
    <p:spTree>
      <p:nvGrpSpPr>
        <p:cNvPr id="1" name=""/>
        <p:cNvGrpSpPr/>
        <p:nvPr/>
      </p:nvGrpSpPr>
      <p:grpSpPr>
        <a:xfrm>
          <a:off x="0" y="0"/>
          <a:ext cx="0" cy="0"/>
          <a:chOff x="0" y="0"/>
          <a:chExt cx="0" cy="0"/>
        </a:xfrm>
      </p:grpSpPr>
      <p:sp>
        <p:nvSpPr>
          <p:cNvPr id="10" name="Egyenes összekötő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Cím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u-HU" smtClean="0"/>
              <a:t>Mintacím szerkesztése</a:t>
            </a:r>
            <a:endParaRPr kumimoji="0" lang="en-US"/>
          </a:p>
        </p:txBody>
      </p:sp>
      <p:sp>
        <p:nvSpPr>
          <p:cNvPr id="3" name="Szöveg hely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8" name="Egyenes összekötő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Egyenes összekötő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Egyenes összekötő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églalap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gyenes összekötő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zis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Tartalom helye 17"/>
          <p:cNvSpPr>
            <a:spLocks noGrp="1"/>
          </p:cNvSpPr>
          <p:nvPr>
            <p:ph sz="quarter" idx="1"/>
          </p:nvPr>
        </p:nvSpPr>
        <p:spPr>
          <a:xfrm>
            <a:off x="304800" y="274320"/>
            <a:ext cx="5638800" cy="6327648"/>
          </a:xfrm>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21" name="Dátum helye 20"/>
          <p:cNvSpPr>
            <a:spLocks noGrp="1"/>
          </p:cNvSpPr>
          <p:nvPr>
            <p:ph type="dt" sz="half" idx="14"/>
          </p:nvPr>
        </p:nvSpPr>
        <p:spPr/>
        <p:txBody>
          <a:bodyPr rtlCol="0"/>
          <a:lstStyle/>
          <a:p>
            <a:fld id="{D708CC4F-5AEF-44E0-AEC6-E23DC2B74F5B}" type="datetimeFigureOut">
              <a:rPr lang="hu-HU" smtClean="0"/>
              <a:t>2014.10.02.</a:t>
            </a:fld>
            <a:endParaRPr lang="hu-HU"/>
          </a:p>
        </p:txBody>
      </p:sp>
      <p:sp>
        <p:nvSpPr>
          <p:cNvPr id="22" name="Dia számának helye 21"/>
          <p:cNvSpPr>
            <a:spLocks noGrp="1"/>
          </p:cNvSpPr>
          <p:nvPr>
            <p:ph type="sldNum" sz="quarter" idx="15"/>
          </p:nvPr>
        </p:nvSpPr>
        <p:spPr/>
        <p:txBody>
          <a:bodyPr rtlCol="0"/>
          <a:lstStyle/>
          <a:p>
            <a:fld id="{BB335C2C-587A-47C0-AC17-2ACF1F22B562}" type="slidenum">
              <a:rPr lang="hu-HU" smtClean="0"/>
              <a:t>‹#›</a:t>
            </a:fld>
            <a:endParaRPr lang="hu-HU"/>
          </a:p>
        </p:txBody>
      </p:sp>
      <p:sp>
        <p:nvSpPr>
          <p:cNvPr id="23" name="Élőláb helye 22"/>
          <p:cNvSpPr>
            <a:spLocks noGrp="1"/>
          </p:cNvSpPr>
          <p:nvPr>
            <p:ph type="ftr" sz="quarter" idx="16"/>
          </p:nvPr>
        </p:nvSpPr>
        <p:spPr/>
        <p:txBody>
          <a:bodyPr rtlCol="0"/>
          <a:lstStyle/>
          <a:p>
            <a:endParaRPr lang="hu-H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9" name="Egyenes összekötő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zis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Cím 1"/>
          <p:cNvSpPr>
            <a:spLocks noGrp="1"/>
          </p:cNvSpPr>
          <p:nvPr>
            <p:ph type="title"/>
          </p:nvPr>
        </p:nvSpPr>
        <p:spPr>
          <a:xfrm rot="5400000">
            <a:off x="3350133" y="3200400"/>
            <a:ext cx="6309360" cy="457200"/>
          </a:xfrm>
        </p:spPr>
        <p:txBody>
          <a:bodyPr anchor="b"/>
          <a:lstStyle>
            <a:lvl1pPr algn="l">
              <a:buNone/>
              <a:defRPr sz="2000" b="1"/>
            </a:lvl1pPr>
          </a:lstStyle>
          <a:p>
            <a:r>
              <a:rPr kumimoji="0" lang="hu-HU" smtClean="0"/>
              <a:t>Mintacím szerkesztése</a:t>
            </a:r>
            <a:endParaRPr kumimoji="0" lang="en-US"/>
          </a:p>
        </p:txBody>
      </p:sp>
      <p:sp>
        <p:nvSpPr>
          <p:cNvPr id="3" name="Kép hely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u-HU" smtClean="0"/>
              <a:t>Kép beszúrásához kattintson az ikonra</a:t>
            </a:r>
            <a:endParaRPr kumimoji="0" lang="en-US" dirty="0"/>
          </a:p>
        </p:txBody>
      </p:sp>
      <p:sp>
        <p:nvSpPr>
          <p:cNvPr id="4" name="Szöveg hely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10" name="Egyenes összekötő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Téglalap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gyenes összekötő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Egyenes összekötő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Egyenes összekötő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átum helye 16"/>
          <p:cNvSpPr>
            <a:spLocks noGrp="1"/>
          </p:cNvSpPr>
          <p:nvPr>
            <p:ph type="dt" sz="half" idx="10"/>
          </p:nvPr>
        </p:nvSpPr>
        <p:spPr/>
        <p:txBody>
          <a:bodyPr rtlCol="0"/>
          <a:lstStyle/>
          <a:p>
            <a:fld id="{D708CC4F-5AEF-44E0-AEC6-E23DC2B74F5B}" type="datetimeFigureOut">
              <a:rPr lang="hu-HU" smtClean="0"/>
              <a:t>2014.10.02.</a:t>
            </a:fld>
            <a:endParaRPr lang="hu-HU"/>
          </a:p>
        </p:txBody>
      </p:sp>
      <p:sp>
        <p:nvSpPr>
          <p:cNvPr id="18" name="Dia számának helye 17"/>
          <p:cNvSpPr>
            <a:spLocks noGrp="1"/>
          </p:cNvSpPr>
          <p:nvPr>
            <p:ph type="sldNum" sz="quarter" idx="11"/>
          </p:nvPr>
        </p:nvSpPr>
        <p:spPr/>
        <p:txBody>
          <a:bodyPr rtlCol="0"/>
          <a:lstStyle/>
          <a:p>
            <a:fld id="{BB335C2C-587A-47C0-AC17-2ACF1F22B562}" type="slidenum">
              <a:rPr lang="hu-HU" smtClean="0"/>
              <a:t>‹#›</a:t>
            </a:fld>
            <a:endParaRPr lang="hu-HU"/>
          </a:p>
        </p:txBody>
      </p:sp>
      <p:sp>
        <p:nvSpPr>
          <p:cNvPr id="21" name="Élőláb helye 20"/>
          <p:cNvSpPr>
            <a:spLocks noGrp="1"/>
          </p:cNvSpPr>
          <p:nvPr>
            <p:ph type="ftr" sz="quarter" idx="12"/>
          </p:nvPr>
        </p:nvSpPr>
        <p:spPr/>
        <p:txBody>
          <a:bodyPr rtlCol="0"/>
          <a:lstStyle/>
          <a:p>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Egyenes összekötő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Cím helye 21"/>
          <p:cNvSpPr>
            <a:spLocks noGrp="1"/>
          </p:cNvSpPr>
          <p:nvPr>
            <p:ph type="title"/>
          </p:nvPr>
        </p:nvSpPr>
        <p:spPr>
          <a:xfrm>
            <a:off x="457200" y="274638"/>
            <a:ext cx="7467600" cy="1143000"/>
          </a:xfrm>
          <a:prstGeom prst="rect">
            <a:avLst/>
          </a:prstGeom>
        </p:spPr>
        <p:txBody>
          <a:bodyPr vert="horz" anchor="b">
            <a:normAutofit/>
          </a:bodyPr>
          <a:lstStyle/>
          <a:p>
            <a:r>
              <a:rPr kumimoji="0" lang="hu-HU" smtClean="0"/>
              <a:t>Mintacím szerkesztése</a:t>
            </a:r>
            <a:endParaRPr kumimoji="0" lang="en-US"/>
          </a:p>
        </p:txBody>
      </p:sp>
      <p:sp>
        <p:nvSpPr>
          <p:cNvPr id="13" name="Szöveg hely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4" name="Dátum hely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708CC4F-5AEF-44E0-AEC6-E23DC2B74F5B}" type="datetimeFigureOut">
              <a:rPr lang="hu-HU" smtClean="0"/>
              <a:t>2014.10.02.</a:t>
            </a:fld>
            <a:endParaRPr lang="hu-HU"/>
          </a:p>
        </p:txBody>
      </p:sp>
      <p:sp>
        <p:nvSpPr>
          <p:cNvPr id="3" name="Élőláb hely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u-HU"/>
          </a:p>
        </p:txBody>
      </p:sp>
      <p:sp>
        <p:nvSpPr>
          <p:cNvPr id="7" name="Egyenes összekötő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Egyenes összekötő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églalap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gyenes összekötő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zis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Dia számának hely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B335C2C-587A-47C0-AC17-2ACF1F22B562}"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ouropia.com/explore/united-kingdom/london/" TargetMode="External"/><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www.touropia.com/explore/united-kingdom/stonehenge/" TargetMode="External"/><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www.touropia.com/explore/united-kingdom/york/" TargetMode="External"/><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en-US" dirty="0"/>
              <a:t>10 Top Tourist Attractions in England</a:t>
            </a:r>
            <a:br>
              <a:rPr lang="en-US" dirty="0"/>
            </a:br>
            <a:endParaRPr lang="hu-H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71868" y="4800600"/>
            <a:ext cx="1571636" cy="342912"/>
          </a:xfrm>
        </p:spPr>
        <p:txBody>
          <a:bodyPr>
            <a:normAutofit fontScale="90000"/>
          </a:bodyPr>
          <a:lstStyle/>
          <a:p>
            <a:r>
              <a:rPr lang="hu-HU" dirty="0" smtClean="0"/>
              <a:t>Big Ben </a:t>
            </a:r>
            <a:endParaRPr lang="hu-HU" dirty="0"/>
          </a:p>
        </p:txBody>
      </p:sp>
      <p:pic>
        <p:nvPicPr>
          <p:cNvPr id="22530" name="Picture 2" descr="Big Ben"/>
          <p:cNvPicPr>
            <a:picLocks noGrp="1" noChangeAspect="1" noChangeArrowheads="1"/>
          </p:cNvPicPr>
          <p:nvPr>
            <p:ph type="pic" idx="1"/>
          </p:nvPr>
        </p:nvPicPr>
        <p:blipFill>
          <a:blip r:embed="rId2"/>
          <a:srcRect l="5521" r="5521"/>
          <a:stretch>
            <a:fillRect/>
          </a:stretch>
        </p:blipFill>
        <p:spPr bwMode="auto">
          <a:xfrm>
            <a:off x="1319183" y="0"/>
            <a:ext cx="6324651" cy="4743488"/>
          </a:xfrm>
          <a:prstGeom prst="rect">
            <a:avLst/>
          </a:prstGeom>
          <a:noFill/>
        </p:spPr>
      </p:pic>
      <p:sp>
        <p:nvSpPr>
          <p:cNvPr id="4" name="Szöveg helye 3"/>
          <p:cNvSpPr>
            <a:spLocks noGrp="1"/>
          </p:cNvSpPr>
          <p:nvPr>
            <p:ph type="body" sz="half" idx="2"/>
          </p:nvPr>
        </p:nvSpPr>
        <p:spPr>
          <a:xfrm>
            <a:off x="571472" y="5072074"/>
            <a:ext cx="8143932" cy="1571636"/>
          </a:xfrm>
        </p:spPr>
        <p:txBody>
          <a:bodyPr>
            <a:noAutofit/>
          </a:bodyPr>
          <a:lstStyle/>
          <a:p>
            <a:r>
              <a:rPr lang="en-US" sz="1800" dirty="0"/>
              <a:t>The 150 year old Big Ben Clock Tower is one of </a:t>
            </a:r>
            <a:r>
              <a:rPr lang="en-US" sz="1800" dirty="0">
                <a:hlinkClick r:id="rId3"/>
              </a:rPr>
              <a:t>London</a:t>
            </a:r>
            <a:r>
              <a:rPr lang="en-US" sz="1800" dirty="0"/>
              <a:t>’s top attractions. The name Big Ben actually refers not to the clock tower itself, but to the 13 ton bell housed within the tower and takes its name from the man who first ordered the bell, Sir Benjamin Hall. It is the 3th largest free-standing clock tower in the world. The clock has become a symbol of the England and London and has appeared in many films. In the movie Mars Attacks! for example the Big Ben is destroyed by a UFO attack.</a:t>
            </a:r>
            <a:endParaRPr lang="hu-HU"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00430" y="4214818"/>
            <a:ext cx="1785950" cy="566738"/>
          </a:xfrm>
        </p:spPr>
        <p:txBody>
          <a:bodyPr>
            <a:normAutofit/>
          </a:bodyPr>
          <a:lstStyle/>
          <a:p>
            <a:r>
              <a:rPr lang="hu-HU" dirty="0" smtClean="0"/>
              <a:t>Stonehenge</a:t>
            </a:r>
            <a:endParaRPr lang="hu-HU" dirty="0"/>
          </a:p>
        </p:txBody>
      </p:sp>
      <p:pic>
        <p:nvPicPr>
          <p:cNvPr id="23554" name="Picture 2" descr="#1 of Tourist Attractions In England"/>
          <p:cNvPicPr>
            <a:picLocks noGrp="1" noChangeAspect="1" noChangeArrowheads="1"/>
          </p:cNvPicPr>
          <p:nvPr>
            <p:ph type="pic" idx="1"/>
          </p:nvPr>
        </p:nvPicPr>
        <p:blipFill>
          <a:blip r:embed="rId2"/>
          <a:srcRect l="5521" r="5521"/>
          <a:stretch>
            <a:fillRect/>
          </a:stretch>
        </p:blipFill>
        <p:spPr bwMode="auto">
          <a:xfrm>
            <a:off x="1500167" y="214290"/>
            <a:ext cx="5985554" cy="4130684"/>
          </a:xfrm>
          <a:prstGeom prst="rect">
            <a:avLst/>
          </a:prstGeom>
          <a:noFill/>
        </p:spPr>
      </p:pic>
      <p:sp>
        <p:nvSpPr>
          <p:cNvPr id="4" name="Szöveg helye 3"/>
          <p:cNvSpPr>
            <a:spLocks noGrp="1"/>
          </p:cNvSpPr>
          <p:nvPr>
            <p:ph type="body" sz="half" idx="2"/>
          </p:nvPr>
        </p:nvSpPr>
        <p:spPr>
          <a:xfrm>
            <a:off x="1000100" y="4857760"/>
            <a:ext cx="7143800" cy="1714512"/>
          </a:xfrm>
        </p:spPr>
        <p:txBody>
          <a:bodyPr>
            <a:noAutofit/>
          </a:bodyPr>
          <a:lstStyle/>
          <a:p>
            <a:r>
              <a:rPr lang="en-US" sz="1800" dirty="0"/>
              <a:t>One of top tourist attractions in England, </a:t>
            </a:r>
            <a:r>
              <a:rPr lang="en-US" sz="1800" dirty="0">
                <a:hlinkClick r:id="rId3"/>
              </a:rPr>
              <a:t>Stonehenge</a:t>
            </a:r>
            <a:r>
              <a:rPr lang="en-US" sz="1800" dirty="0"/>
              <a:t> is among the most important prehistoric sites in the world. It was produced by a culture that left no written records so many aspects of Stonehenge remain subject to debate. Evidence indicate that the large stones were erected around 2500 BC. It is not known for certain what purpose Stonehenge served, but many scholars believe the monument was used as a ceremonial or religious center.</a:t>
            </a:r>
            <a:endParaRPr lang="hu-HU"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p:cNvSpPr>
            <a:spLocks noGrp="1"/>
          </p:cNvSpPr>
          <p:nvPr>
            <p:ph type="title"/>
          </p:nvPr>
        </p:nvSpPr>
        <p:spPr>
          <a:xfrm>
            <a:off x="2786050" y="4800600"/>
            <a:ext cx="3357586" cy="342912"/>
          </a:xfrm>
        </p:spPr>
        <p:txBody>
          <a:bodyPr>
            <a:normAutofit fontScale="90000"/>
          </a:bodyPr>
          <a:lstStyle/>
          <a:p>
            <a:r>
              <a:rPr lang="hu-HU" dirty="0" smtClean="0"/>
              <a:t>    </a:t>
            </a:r>
            <a:r>
              <a:rPr lang="hu-HU" dirty="0" err="1" smtClean="0"/>
              <a:t>Hadrian's</a:t>
            </a:r>
            <a:r>
              <a:rPr lang="hu-HU" dirty="0" smtClean="0"/>
              <a:t> </a:t>
            </a:r>
            <a:r>
              <a:rPr lang="hu-HU" dirty="0"/>
              <a:t>Wall</a:t>
            </a:r>
          </a:p>
        </p:txBody>
      </p:sp>
      <p:pic>
        <p:nvPicPr>
          <p:cNvPr id="10242" name="Picture 2" descr="Hadrian's Wall"/>
          <p:cNvPicPr>
            <a:picLocks noGrp="1" noChangeAspect="1" noChangeArrowheads="1"/>
          </p:cNvPicPr>
          <p:nvPr>
            <p:ph type="pic" idx="1"/>
          </p:nvPr>
        </p:nvPicPr>
        <p:blipFill>
          <a:blip r:embed="rId2"/>
          <a:srcRect l="13229" r="13229"/>
          <a:stretch>
            <a:fillRect/>
          </a:stretch>
        </p:blipFill>
        <p:spPr bwMode="auto">
          <a:xfrm>
            <a:off x="1142976" y="0"/>
            <a:ext cx="6208736" cy="4656552"/>
          </a:xfrm>
          <a:prstGeom prst="rect">
            <a:avLst/>
          </a:prstGeom>
          <a:noFill/>
        </p:spPr>
      </p:pic>
      <p:sp>
        <p:nvSpPr>
          <p:cNvPr id="7" name="Szöveg helye 6"/>
          <p:cNvSpPr>
            <a:spLocks noGrp="1"/>
          </p:cNvSpPr>
          <p:nvPr>
            <p:ph type="body" sz="half" idx="2"/>
          </p:nvPr>
        </p:nvSpPr>
        <p:spPr>
          <a:xfrm>
            <a:off x="642910" y="5143512"/>
            <a:ext cx="7929618" cy="1357322"/>
          </a:xfrm>
        </p:spPr>
        <p:txBody>
          <a:bodyPr>
            <a:noAutofit/>
          </a:bodyPr>
          <a:lstStyle/>
          <a:p>
            <a:r>
              <a:rPr lang="hu-HU" dirty="0" smtClean="0"/>
              <a:t>H</a:t>
            </a:r>
            <a:r>
              <a:rPr lang="en-US" dirty="0" err="1" smtClean="0"/>
              <a:t>adrian’s</a:t>
            </a:r>
            <a:r>
              <a:rPr lang="en-US" dirty="0" smtClean="0"/>
              <a:t> </a:t>
            </a:r>
            <a:r>
              <a:rPr lang="en-US" dirty="0"/>
              <a:t>Wall was built by the Romans to protect their colony Britannia from the tribes in Scotland. It stretches for 117 kilometers (73 miles) across the north of England from the Irish Sea to the North Sea. Construction started in 122 AD following a visit by Roman Emperor Hadrian, and was largely completed within six years. Today only stretches of this famous wall are still visible. There is a national path that follows the whole length of the wall from </a:t>
            </a:r>
            <a:r>
              <a:rPr lang="en-US" dirty="0" err="1"/>
              <a:t>Wallsend</a:t>
            </a:r>
            <a:r>
              <a:rPr lang="en-US" dirty="0"/>
              <a:t> to </a:t>
            </a:r>
            <a:r>
              <a:rPr lang="en-US" dirty="0" err="1"/>
              <a:t>Bowness</a:t>
            </a:r>
            <a:r>
              <a:rPr lang="en-US" dirty="0"/>
              <a:t>-on-</a:t>
            </a:r>
            <a:r>
              <a:rPr lang="en-US" dirty="0" err="1"/>
              <a:t>Solway</a:t>
            </a:r>
            <a:r>
              <a:rPr lang="en-US" dirty="0"/>
              <a:t>.</a:t>
            </a:r>
            <a:endParaRPr lang="hu-H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86116" y="4286256"/>
            <a:ext cx="2571768" cy="500066"/>
          </a:xfrm>
        </p:spPr>
        <p:txBody>
          <a:bodyPr>
            <a:normAutofit/>
          </a:bodyPr>
          <a:lstStyle/>
          <a:p>
            <a:r>
              <a:rPr lang="hu-HU" dirty="0" err="1"/>
              <a:t>Warwick</a:t>
            </a:r>
            <a:r>
              <a:rPr lang="hu-HU" dirty="0"/>
              <a:t> </a:t>
            </a:r>
            <a:r>
              <a:rPr lang="hu-HU" dirty="0" err="1"/>
              <a:t>Castle</a:t>
            </a:r>
            <a:endParaRPr lang="hu-HU" dirty="0"/>
          </a:p>
        </p:txBody>
      </p:sp>
      <p:pic>
        <p:nvPicPr>
          <p:cNvPr id="15362" name="Picture 2" descr="Warwick Castle"/>
          <p:cNvPicPr>
            <a:picLocks noGrp="1" noChangeAspect="1" noChangeArrowheads="1"/>
          </p:cNvPicPr>
          <p:nvPr>
            <p:ph type="pic" idx="1"/>
          </p:nvPr>
        </p:nvPicPr>
        <p:blipFill>
          <a:blip r:embed="rId2"/>
          <a:srcRect l="6875" r="6875"/>
          <a:stretch>
            <a:fillRect/>
          </a:stretch>
        </p:blipFill>
        <p:spPr bwMode="auto">
          <a:xfrm>
            <a:off x="1785918" y="0"/>
            <a:ext cx="5486400" cy="4329090"/>
          </a:xfrm>
          <a:prstGeom prst="rect">
            <a:avLst/>
          </a:prstGeom>
          <a:noFill/>
        </p:spPr>
      </p:pic>
      <p:sp>
        <p:nvSpPr>
          <p:cNvPr id="4" name="Szöveg helye 3"/>
          <p:cNvSpPr>
            <a:spLocks noGrp="1"/>
          </p:cNvSpPr>
          <p:nvPr>
            <p:ph type="body" sz="half" idx="2"/>
          </p:nvPr>
        </p:nvSpPr>
        <p:spPr>
          <a:xfrm>
            <a:off x="1000100" y="4786322"/>
            <a:ext cx="7500990" cy="1571636"/>
          </a:xfrm>
        </p:spPr>
        <p:txBody>
          <a:bodyPr>
            <a:noAutofit/>
          </a:bodyPr>
          <a:lstStyle/>
          <a:p>
            <a:r>
              <a:rPr lang="en-US" sz="1800" dirty="0"/>
              <a:t>Originally a wooden structure built by William the Conqueror in 1068, Warwick Castle was rebuilt in stone in the 12th century. During the Hundred Years War, the facade opposite the town was refortified, resulting in one of the most recognizable examples of 14th century military architecture. In 2001, Warwick Castle was named one of Britain’s “Top 10 historic houses and monuments” and is one of the top attractions in England.</a:t>
            </a:r>
            <a:endParaRPr lang="hu-HU"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143240" y="4429132"/>
            <a:ext cx="2571768" cy="500066"/>
          </a:xfrm>
        </p:spPr>
        <p:txBody>
          <a:bodyPr>
            <a:normAutofit/>
          </a:bodyPr>
          <a:lstStyle/>
          <a:p>
            <a:r>
              <a:rPr lang="hu-HU" dirty="0" smtClean="0"/>
              <a:t>Lake </a:t>
            </a:r>
            <a:r>
              <a:rPr lang="hu-HU" dirty="0" err="1" smtClean="0"/>
              <a:t>District</a:t>
            </a:r>
            <a:endParaRPr lang="hu-HU" dirty="0"/>
          </a:p>
        </p:txBody>
      </p:sp>
      <p:pic>
        <p:nvPicPr>
          <p:cNvPr id="16386" name="Picture 2" descr="Lake District"/>
          <p:cNvPicPr>
            <a:picLocks noGrp="1" noChangeAspect="1" noChangeArrowheads="1"/>
          </p:cNvPicPr>
          <p:nvPr>
            <p:ph type="pic" idx="1"/>
          </p:nvPr>
        </p:nvPicPr>
        <p:blipFill>
          <a:blip r:embed="rId2"/>
          <a:srcRect l="5417" r="5417"/>
          <a:stretch>
            <a:fillRect/>
          </a:stretch>
        </p:blipFill>
        <p:spPr bwMode="auto">
          <a:xfrm>
            <a:off x="1000100" y="1"/>
            <a:ext cx="6771273" cy="4572008"/>
          </a:xfrm>
          <a:prstGeom prst="rect">
            <a:avLst/>
          </a:prstGeom>
          <a:noFill/>
        </p:spPr>
      </p:pic>
      <p:sp>
        <p:nvSpPr>
          <p:cNvPr id="4" name="Szöveg helye 3"/>
          <p:cNvSpPr>
            <a:spLocks noGrp="1"/>
          </p:cNvSpPr>
          <p:nvPr>
            <p:ph type="body" sz="half" idx="2"/>
          </p:nvPr>
        </p:nvSpPr>
        <p:spPr>
          <a:xfrm>
            <a:off x="1000100" y="4857760"/>
            <a:ext cx="7215238" cy="1314440"/>
          </a:xfrm>
        </p:spPr>
        <p:txBody>
          <a:bodyPr>
            <a:noAutofit/>
          </a:bodyPr>
          <a:lstStyle/>
          <a:p>
            <a:r>
              <a:rPr lang="en-US" sz="1800" dirty="0"/>
              <a:t>Located in north west England in the county of </a:t>
            </a:r>
            <a:r>
              <a:rPr lang="en-US" sz="1800" dirty="0" err="1"/>
              <a:t>Cumbria</a:t>
            </a:r>
            <a:r>
              <a:rPr lang="en-US" sz="1800" dirty="0"/>
              <a:t>, the Lake District is the largest National Park in the country. The main attraction is the lakes and fells (mountains and hills) carved by glacial erosion and providing dramatic and inspiring scenery. It is England’s premier destination for hiking and climbing. The park is visited by about 14 million national and international tourists each year.</a:t>
            </a:r>
            <a:endParaRPr lang="hu-HU"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00430" y="4643446"/>
            <a:ext cx="2428892" cy="357190"/>
          </a:xfrm>
        </p:spPr>
        <p:txBody>
          <a:bodyPr>
            <a:normAutofit fontScale="90000"/>
          </a:bodyPr>
          <a:lstStyle/>
          <a:p>
            <a:r>
              <a:rPr lang="hu-HU" dirty="0"/>
              <a:t>Tower of London</a:t>
            </a:r>
          </a:p>
        </p:txBody>
      </p:sp>
      <p:pic>
        <p:nvPicPr>
          <p:cNvPr id="17410" name="Picture 2" descr="Tower of London"/>
          <p:cNvPicPr>
            <a:picLocks noGrp="1" noChangeAspect="1" noChangeArrowheads="1"/>
          </p:cNvPicPr>
          <p:nvPr>
            <p:ph type="pic" idx="1"/>
          </p:nvPr>
        </p:nvPicPr>
        <p:blipFill>
          <a:blip r:embed="rId2"/>
          <a:srcRect/>
          <a:stretch>
            <a:fillRect/>
          </a:stretch>
        </p:blipFill>
        <p:spPr bwMode="auto">
          <a:xfrm>
            <a:off x="1428729" y="0"/>
            <a:ext cx="6453200" cy="4572008"/>
          </a:xfrm>
          <a:prstGeom prst="rect">
            <a:avLst/>
          </a:prstGeom>
          <a:noFill/>
        </p:spPr>
      </p:pic>
      <p:sp>
        <p:nvSpPr>
          <p:cNvPr id="4" name="Szöveg helye 3"/>
          <p:cNvSpPr>
            <a:spLocks noGrp="1"/>
          </p:cNvSpPr>
          <p:nvPr>
            <p:ph type="body" sz="half" idx="2"/>
          </p:nvPr>
        </p:nvSpPr>
        <p:spPr>
          <a:xfrm>
            <a:off x="714348" y="5000636"/>
            <a:ext cx="7715304" cy="1571636"/>
          </a:xfrm>
        </p:spPr>
        <p:txBody>
          <a:bodyPr>
            <a:noAutofit/>
          </a:bodyPr>
          <a:lstStyle/>
          <a:p>
            <a:r>
              <a:rPr lang="hu-HU" sz="1800" dirty="0" smtClean="0"/>
              <a:t>No</a:t>
            </a:r>
            <a:r>
              <a:rPr lang="en-US" sz="1800" dirty="0" smtClean="0"/>
              <a:t>w </a:t>
            </a:r>
            <a:r>
              <a:rPr lang="en-US" sz="1800" dirty="0"/>
              <a:t>home to the British Crown Jewels, the Tower of London served as a prison from 1100 to the mid twentieth century. The castle was founded in the winter of 1066 as part of the Norman Conquest of England and served as a royal residence before it became a prison. The Tower of London is reputedly the most haunted building in England. There have been tales of ghosts, including that of Anne Boleyn, inhabiting the tower.</a:t>
            </a:r>
            <a:endParaRPr lang="hu-H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643306" y="4500570"/>
            <a:ext cx="2428892" cy="571504"/>
          </a:xfrm>
        </p:spPr>
        <p:txBody>
          <a:bodyPr>
            <a:normAutofit/>
          </a:bodyPr>
          <a:lstStyle/>
          <a:p>
            <a:r>
              <a:rPr lang="hu-HU" dirty="0" smtClean="0"/>
              <a:t>The </a:t>
            </a:r>
            <a:r>
              <a:rPr lang="hu-HU" dirty="0" err="1" smtClean="0"/>
              <a:t>Cotswolds</a:t>
            </a:r>
            <a:endParaRPr lang="hu-HU" dirty="0"/>
          </a:p>
        </p:txBody>
      </p:sp>
      <p:pic>
        <p:nvPicPr>
          <p:cNvPr id="18434" name="Picture 2" descr="The Cotswolds"/>
          <p:cNvPicPr>
            <a:picLocks noGrp="1" noChangeAspect="1" noChangeArrowheads="1"/>
          </p:cNvPicPr>
          <p:nvPr>
            <p:ph type="pic" idx="1"/>
          </p:nvPr>
        </p:nvPicPr>
        <p:blipFill>
          <a:blip r:embed="rId2"/>
          <a:srcRect l="9792" r="9792"/>
          <a:stretch>
            <a:fillRect/>
          </a:stretch>
        </p:blipFill>
        <p:spPr bwMode="auto">
          <a:xfrm>
            <a:off x="1571604" y="-1"/>
            <a:ext cx="6072230" cy="4554173"/>
          </a:xfrm>
          <a:prstGeom prst="rect">
            <a:avLst/>
          </a:prstGeom>
          <a:noFill/>
        </p:spPr>
      </p:pic>
      <p:sp>
        <p:nvSpPr>
          <p:cNvPr id="4" name="Szöveg helye 3"/>
          <p:cNvSpPr>
            <a:spLocks noGrp="1"/>
          </p:cNvSpPr>
          <p:nvPr>
            <p:ph type="body" sz="half" idx="2"/>
          </p:nvPr>
        </p:nvSpPr>
        <p:spPr>
          <a:xfrm>
            <a:off x="1000100" y="5072074"/>
            <a:ext cx="7286676" cy="1500198"/>
          </a:xfrm>
        </p:spPr>
        <p:txBody>
          <a:bodyPr>
            <a:normAutofit fontScale="92500" lnSpcReduction="10000"/>
          </a:bodyPr>
          <a:lstStyle/>
          <a:p>
            <a:r>
              <a:rPr lang="en-US" sz="1800" dirty="0"/>
              <a:t>The </a:t>
            </a:r>
            <a:r>
              <a:rPr lang="en-US" sz="1800" dirty="0" err="1"/>
              <a:t>Cotswolds</a:t>
            </a:r>
            <a:r>
              <a:rPr lang="en-US" sz="1800" dirty="0"/>
              <a:t> refers to a range of gentle hills in south central England, the main range reaching 330 meters (1083 feet) in altitude at its highest point. The region is known for the stone-built villages, historical towns, and stately homes and gardens. The </a:t>
            </a:r>
            <a:r>
              <a:rPr lang="en-US" sz="1800" dirty="0" err="1"/>
              <a:t>Cotswolds</a:t>
            </a:r>
            <a:r>
              <a:rPr lang="en-US" sz="1800" dirty="0"/>
              <a:t> are a popular attraction in England, within easy striking distance of London and several other English urban centers</a:t>
            </a:r>
            <a:r>
              <a:rPr lang="en-US" dirty="0"/>
              <a:t>.</a:t>
            </a:r>
            <a:endParaRPr lang="hu-H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86116" y="4286256"/>
            <a:ext cx="2786082" cy="571504"/>
          </a:xfrm>
        </p:spPr>
        <p:txBody>
          <a:bodyPr>
            <a:normAutofit/>
          </a:bodyPr>
          <a:lstStyle/>
          <a:p>
            <a:r>
              <a:rPr lang="hu-HU" dirty="0" err="1"/>
              <a:t>Durham</a:t>
            </a:r>
            <a:r>
              <a:rPr lang="hu-HU" dirty="0"/>
              <a:t> </a:t>
            </a:r>
            <a:r>
              <a:rPr lang="hu-HU" dirty="0" err="1"/>
              <a:t>Cathedral</a:t>
            </a:r>
            <a:endParaRPr lang="hu-HU" dirty="0"/>
          </a:p>
        </p:txBody>
      </p:sp>
      <p:pic>
        <p:nvPicPr>
          <p:cNvPr id="19458" name="Picture 2" descr="Durham Cathedral"/>
          <p:cNvPicPr>
            <a:picLocks noGrp="1" noChangeAspect="1" noChangeArrowheads="1"/>
          </p:cNvPicPr>
          <p:nvPr>
            <p:ph type="pic" idx="1"/>
          </p:nvPr>
        </p:nvPicPr>
        <p:blipFill>
          <a:blip r:embed="rId2"/>
          <a:srcRect t="104" b="104"/>
          <a:stretch>
            <a:fillRect/>
          </a:stretch>
        </p:blipFill>
        <p:spPr bwMode="auto">
          <a:xfrm>
            <a:off x="1462059" y="0"/>
            <a:ext cx="6110337" cy="4500570"/>
          </a:xfrm>
          <a:prstGeom prst="rect">
            <a:avLst/>
          </a:prstGeom>
          <a:noFill/>
        </p:spPr>
      </p:pic>
      <p:sp>
        <p:nvSpPr>
          <p:cNvPr id="4" name="Szöveg helye 3"/>
          <p:cNvSpPr>
            <a:spLocks noGrp="1"/>
          </p:cNvSpPr>
          <p:nvPr>
            <p:ph type="body" sz="half" idx="2"/>
          </p:nvPr>
        </p:nvSpPr>
        <p:spPr>
          <a:xfrm>
            <a:off x="428596" y="4857760"/>
            <a:ext cx="8358246" cy="1714512"/>
          </a:xfrm>
        </p:spPr>
        <p:txBody>
          <a:bodyPr>
            <a:noAutofit/>
          </a:bodyPr>
          <a:lstStyle/>
          <a:p>
            <a:r>
              <a:rPr lang="en-US" sz="1800" dirty="0"/>
              <a:t>Durham Cathedral, in the city of Durham in northeast England is the greatest Norman building in England and perhaps even in Europe. It is cherished not only for its architecture but also for its incomparable setting. The foundation stone of Durham Cathedral was laid on August 12, 1093. Since that time, there have been major additions and reconstructions of some parts of the building, but the greater part of the structure remains true to the Norman design. In a nationwide BBC poll held in 2001 Durham Cathedral was voted England’s best-loved building.</a:t>
            </a:r>
            <a:endParaRPr lang="hu-H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714612" y="4643446"/>
            <a:ext cx="2714644" cy="428628"/>
          </a:xfrm>
        </p:spPr>
        <p:txBody>
          <a:bodyPr>
            <a:normAutofit fontScale="90000"/>
          </a:bodyPr>
          <a:lstStyle/>
          <a:p>
            <a:r>
              <a:rPr lang="hu-HU" dirty="0" smtClean="0"/>
              <a:t>              York </a:t>
            </a:r>
            <a:r>
              <a:rPr lang="hu-HU" dirty="0" err="1"/>
              <a:t>Minster</a:t>
            </a:r>
            <a:endParaRPr lang="hu-HU" dirty="0"/>
          </a:p>
        </p:txBody>
      </p:sp>
      <p:pic>
        <p:nvPicPr>
          <p:cNvPr id="20482" name="Picture 2" descr="York Minster"/>
          <p:cNvPicPr>
            <a:picLocks noGrp="1" noChangeAspect="1" noChangeArrowheads="1"/>
          </p:cNvPicPr>
          <p:nvPr>
            <p:ph type="pic" idx="1"/>
          </p:nvPr>
        </p:nvPicPr>
        <p:blipFill>
          <a:blip r:embed="rId2"/>
          <a:srcRect l="1146" r="1146"/>
          <a:stretch>
            <a:fillRect/>
          </a:stretch>
        </p:blipFill>
        <p:spPr bwMode="auto">
          <a:xfrm>
            <a:off x="1285853" y="0"/>
            <a:ext cx="6238886" cy="4679164"/>
          </a:xfrm>
          <a:prstGeom prst="rect">
            <a:avLst/>
          </a:prstGeom>
          <a:noFill/>
        </p:spPr>
      </p:pic>
      <p:sp>
        <p:nvSpPr>
          <p:cNvPr id="4" name="Szöveg helye 3"/>
          <p:cNvSpPr>
            <a:spLocks noGrp="1"/>
          </p:cNvSpPr>
          <p:nvPr>
            <p:ph type="body" sz="half" idx="2"/>
          </p:nvPr>
        </p:nvSpPr>
        <p:spPr>
          <a:xfrm>
            <a:off x="785786" y="5000636"/>
            <a:ext cx="7358114" cy="1571636"/>
          </a:xfrm>
        </p:spPr>
        <p:txBody>
          <a:bodyPr>
            <a:noAutofit/>
          </a:bodyPr>
          <a:lstStyle/>
          <a:p>
            <a:r>
              <a:rPr lang="hu-HU" sz="1800" dirty="0" smtClean="0"/>
              <a:t>T</a:t>
            </a:r>
            <a:r>
              <a:rPr lang="en-US" sz="1800" dirty="0" smtClean="0"/>
              <a:t>ne </a:t>
            </a:r>
            <a:r>
              <a:rPr lang="en-US" sz="1800" dirty="0"/>
              <a:t>of the largest Gothic cathedral in northern Europe (alongside Cologne Cathedral in Germany), York Minster dominates the skyline of the ancient city of </a:t>
            </a:r>
            <a:r>
              <a:rPr lang="en-US" sz="1800" dirty="0">
                <a:hlinkClick r:id="rId3"/>
              </a:rPr>
              <a:t>York</a:t>
            </a:r>
            <a:r>
              <a:rPr lang="en-US" sz="1800" dirty="0"/>
              <a:t>. York Minster incorporates all the major stages of Gothic architectural development in England. The present building was begun in about 1230 and completed in 1472. The “Great East Window” inside the cathedral is the largest expanse of medieval stained glass in the world.</a:t>
            </a:r>
            <a:endParaRPr lang="hu-HU"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214678" y="4357694"/>
            <a:ext cx="2000264" cy="642942"/>
          </a:xfrm>
        </p:spPr>
        <p:txBody>
          <a:bodyPr>
            <a:normAutofit fontScale="90000"/>
          </a:bodyPr>
          <a:lstStyle/>
          <a:p>
            <a:r>
              <a:rPr lang="hu-HU" dirty="0" smtClean="0"/>
              <a:t>Windsor </a:t>
            </a:r>
            <a:r>
              <a:rPr lang="hu-HU" dirty="0" err="1" smtClean="0"/>
              <a:t>Castle</a:t>
            </a:r>
            <a:endParaRPr lang="hu-HU" dirty="0"/>
          </a:p>
        </p:txBody>
      </p:sp>
      <p:pic>
        <p:nvPicPr>
          <p:cNvPr id="21506" name="Picture 2" descr="Windsor Castle"/>
          <p:cNvPicPr>
            <a:picLocks noGrp="1" noChangeAspect="1" noChangeArrowheads="1"/>
          </p:cNvPicPr>
          <p:nvPr>
            <p:ph type="pic" idx="1"/>
          </p:nvPr>
        </p:nvPicPr>
        <p:blipFill>
          <a:blip r:embed="rId2"/>
          <a:srcRect/>
          <a:stretch>
            <a:fillRect/>
          </a:stretch>
        </p:blipFill>
        <p:spPr bwMode="auto">
          <a:xfrm>
            <a:off x="1342996" y="0"/>
            <a:ext cx="6157962" cy="4618472"/>
          </a:xfrm>
          <a:prstGeom prst="rect">
            <a:avLst/>
          </a:prstGeom>
          <a:noFill/>
        </p:spPr>
      </p:pic>
      <p:sp>
        <p:nvSpPr>
          <p:cNvPr id="4" name="Szöveg helye 3"/>
          <p:cNvSpPr>
            <a:spLocks noGrp="1"/>
          </p:cNvSpPr>
          <p:nvPr>
            <p:ph type="body" sz="half" idx="2"/>
          </p:nvPr>
        </p:nvSpPr>
        <p:spPr>
          <a:xfrm>
            <a:off x="642910" y="4929198"/>
            <a:ext cx="7858180" cy="1500198"/>
          </a:xfrm>
        </p:spPr>
        <p:txBody>
          <a:bodyPr>
            <a:noAutofit/>
          </a:bodyPr>
          <a:lstStyle/>
          <a:p>
            <a:r>
              <a:rPr lang="hu-HU" sz="1800" dirty="0" smtClean="0"/>
              <a:t>L</a:t>
            </a:r>
            <a:r>
              <a:rPr lang="en-US" sz="1800" dirty="0" err="1" smtClean="0"/>
              <a:t>ocated</a:t>
            </a:r>
            <a:r>
              <a:rPr lang="en-US" sz="1800" dirty="0" smtClean="0"/>
              <a:t> </a:t>
            </a:r>
            <a:r>
              <a:rPr lang="en-US" sz="1800" dirty="0"/>
              <a:t>about an hour west of London, Windsor Castle is often called the largest and oldest inhabited castle in the world. It is one of the official residences of Queen Elizabeth II who spends many weekends of the year at the castle, using it for both state and private entertaining. The earliest surviving buildings at Windsor date from the reign of Henry II who came to the throne in 1154. Much of the castle, including the magnificent State Apartments and St Georges Chapel can be visited.</a:t>
            </a:r>
            <a:endParaRPr lang="hu-HU" sz="1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TotalTime>
  <Words>667</Words>
  <Application>Microsoft Office PowerPoint</Application>
  <PresentationFormat>Diavetítés a képernyőre (4:3 oldalarány)</PresentationFormat>
  <Paragraphs>21</Paragraphs>
  <Slides>11</Slides>
  <Notes>0</Notes>
  <HiddenSlides>0</HiddenSlides>
  <MMClips>0</MMClips>
  <ScaleCrop>false</ScaleCrop>
  <HeadingPairs>
    <vt:vector size="4" baseType="variant">
      <vt:variant>
        <vt:lpstr>Téma</vt:lpstr>
      </vt:variant>
      <vt:variant>
        <vt:i4>1</vt:i4>
      </vt:variant>
      <vt:variant>
        <vt:lpstr>Diacímek</vt:lpstr>
      </vt:variant>
      <vt:variant>
        <vt:i4>11</vt:i4>
      </vt:variant>
    </vt:vector>
  </HeadingPairs>
  <TitlesOfParts>
    <vt:vector size="12" baseType="lpstr">
      <vt:lpstr>Loggia</vt:lpstr>
      <vt:lpstr>10 Top Tourist Attractions in England </vt:lpstr>
      <vt:lpstr>    Hadrian's Wall</vt:lpstr>
      <vt:lpstr>Warwick Castle</vt:lpstr>
      <vt:lpstr>Lake District</vt:lpstr>
      <vt:lpstr>Tower of London</vt:lpstr>
      <vt:lpstr>The Cotswolds</vt:lpstr>
      <vt:lpstr>Durham Cathedral</vt:lpstr>
      <vt:lpstr>              York Minster</vt:lpstr>
      <vt:lpstr>Windsor Castle</vt:lpstr>
      <vt:lpstr>Big Ben </vt:lpstr>
      <vt:lpstr>Stonehenge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User</dc:creator>
  <cp:lastModifiedBy>User</cp:lastModifiedBy>
  <cp:revision>3</cp:revision>
  <dcterms:created xsi:type="dcterms:W3CDTF">2014-10-02T20:24:21Z</dcterms:created>
  <dcterms:modified xsi:type="dcterms:W3CDTF">2014-10-02T20:45:45Z</dcterms:modified>
</cp:coreProperties>
</file>